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0" r:id="rId5"/>
    <p:sldId id="273" r:id="rId6"/>
    <p:sldId id="259" r:id="rId7"/>
    <p:sldId id="260" r:id="rId8"/>
    <p:sldId id="261" r:id="rId9"/>
    <p:sldId id="262" r:id="rId10"/>
    <p:sldId id="264" r:id="rId11"/>
    <p:sldId id="269" r:id="rId12"/>
    <p:sldId id="274"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4435-B30C-494D-AAD4-E31018D4F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61D87D-2004-4D6C-9C51-241CAFEA3B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46A85C-C698-48E7-8E13-337DAD6835ED}"/>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B05D9E25-7D90-45E0-A229-C50A7C03E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ED635-8E36-49C4-87DF-D9D10BFB6B9A}"/>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402386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DE73-6A79-48F2-8676-534AC9CD5E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2F69D0-A853-40D8-9876-0DBD60B55A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BAD5B-BA38-4561-8798-92646C8D40F2}"/>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FA112B19-425A-445B-BB77-C95017E0F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4BAF-FC90-4D0D-BBA9-8519FC56F4CF}"/>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2366050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87C05-AF8B-418A-B296-30A72398E6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138163-9925-46D7-AC10-D67722CF8E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61AE8-CF83-4129-8FB0-A7EFACAC76AA}"/>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2838576A-8BBB-4577-BD92-073928452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46DCA-7C9F-46B7-89F8-B2333C646D4B}"/>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107559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BB48-EC86-44A4-B9D7-5AEC9B27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ED56F-03AA-4518-8EED-8E29D5E70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CA76D-A9C6-4C98-9367-8608D2457C83}"/>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3B9B899D-7712-4701-9D40-73464F99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4FEA7-A607-451E-8AE7-2B39E3857B9F}"/>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201238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22FC-724C-4052-B2FA-C4B8C9526E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56FE0B-D4C2-4A1B-B2B7-9CFFBDEB7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8EE38-B1DF-46FC-A835-33EE4E6237C2}"/>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223E7E28-B44C-492B-82CA-982352890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E04BB-6E73-4314-A096-1486A83CC956}"/>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355074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CDFD-361A-4154-9081-B17DB0A157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69BD8-CF1B-4B8F-846F-961271792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D50D28-26A2-445C-B7D9-4C469BCFB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39F812-3BC5-4F8F-871E-6D698D2F6332}"/>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6" name="Footer Placeholder 5">
            <a:extLst>
              <a:ext uri="{FF2B5EF4-FFF2-40B4-BE49-F238E27FC236}">
                <a16:creationId xmlns:a16="http://schemas.microsoft.com/office/drawing/2014/main" id="{E29BEE80-1B42-4366-A8C0-ED04B35B5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FF8EF-F74A-4537-83D5-38ED688AB70C}"/>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132317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410B-4B2D-4328-BD57-1AD606B1EF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84027F-728A-4A34-A0CD-515481EE3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CB9187-9804-4D1A-B5D6-75536F1B2A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CEEFF3-E61C-4794-8892-608A2A8AE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21CA0A-C2B7-4016-853F-0799CE55F9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B62331-996C-4A99-AB68-BFCBF09DF680}"/>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8" name="Footer Placeholder 7">
            <a:extLst>
              <a:ext uri="{FF2B5EF4-FFF2-40B4-BE49-F238E27FC236}">
                <a16:creationId xmlns:a16="http://schemas.microsoft.com/office/drawing/2014/main" id="{6E8120BF-D32E-46F0-AA1B-5BF7B56F6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76516-DCB0-431C-B7F0-1511732B0F47}"/>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478056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26E0-9D0C-4BA6-B227-B525BB609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2AB456-F4F8-4F42-B332-23997092D87C}"/>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4" name="Footer Placeholder 3">
            <a:extLst>
              <a:ext uri="{FF2B5EF4-FFF2-40B4-BE49-F238E27FC236}">
                <a16:creationId xmlns:a16="http://schemas.microsoft.com/office/drawing/2014/main" id="{C07BBB22-3DF9-4344-BC4B-B3D68D5B1C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294A73-94CA-44EE-8569-3CF4D03FFC50}"/>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60011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CAB8F-7DD7-4B04-9C99-AB4C41195F5F}"/>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3" name="Footer Placeholder 2">
            <a:extLst>
              <a:ext uri="{FF2B5EF4-FFF2-40B4-BE49-F238E27FC236}">
                <a16:creationId xmlns:a16="http://schemas.microsoft.com/office/drawing/2014/main" id="{B3C4A858-CDF5-4A2C-B722-2A87EF2D81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DA1D36-77A2-4C2A-9DD5-65A39B375E48}"/>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1062209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89C1-D707-4295-ACF7-40555D36B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C2D722-2576-4131-BE42-1DCEAEEB1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C452DB-AA02-4044-B674-911705FDE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B8D37-F493-45C7-81D2-A09603CF065A}"/>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6" name="Footer Placeholder 5">
            <a:extLst>
              <a:ext uri="{FF2B5EF4-FFF2-40B4-BE49-F238E27FC236}">
                <a16:creationId xmlns:a16="http://schemas.microsoft.com/office/drawing/2014/main" id="{292E139C-BA6A-4260-A2D5-58D606933A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98642-82B4-48B9-908E-AA64441FA951}"/>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33049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F1AC-1AA8-4ED0-BB87-F03F61E24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B174AF-E733-416E-8C65-3C28A6B59C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54F2B-DAC5-46C9-BDE7-02B140809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F25ED-13F0-4ECA-AB51-75BA6C17F169}"/>
              </a:ext>
            </a:extLst>
          </p:cNvPr>
          <p:cNvSpPr>
            <a:spLocks noGrp="1"/>
          </p:cNvSpPr>
          <p:nvPr>
            <p:ph type="dt" sz="half" idx="10"/>
          </p:nvPr>
        </p:nvSpPr>
        <p:spPr/>
        <p:txBody>
          <a:bodyPr/>
          <a:lstStyle/>
          <a:p>
            <a:fld id="{EB2C7451-4D61-45FA-836C-89F68265CB11}" type="datetimeFigureOut">
              <a:rPr lang="en-US" smtClean="0"/>
              <a:t>9/15/2019</a:t>
            </a:fld>
            <a:endParaRPr lang="en-US"/>
          </a:p>
        </p:txBody>
      </p:sp>
      <p:sp>
        <p:nvSpPr>
          <p:cNvPr id="6" name="Footer Placeholder 5">
            <a:extLst>
              <a:ext uri="{FF2B5EF4-FFF2-40B4-BE49-F238E27FC236}">
                <a16:creationId xmlns:a16="http://schemas.microsoft.com/office/drawing/2014/main" id="{E9F69F5D-FF21-441B-BA01-2DF5D8495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5DFA2-BD75-4D8A-9FEC-69913A8B0C77}"/>
              </a:ext>
            </a:extLst>
          </p:cNvPr>
          <p:cNvSpPr>
            <a:spLocks noGrp="1"/>
          </p:cNvSpPr>
          <p:nvPr>
            <p:ph type="sldNum" sz="quarter" idx="12"/>
          </p:nvPr>
        </p:nvSpPr>
        <p:spPr/>
        <p:txBody>
          <a:bodyPr/>
          <a:lstStyle/>
          <a:p>
            <a:fld id="{C3FD2F30-DF37-400C-A987-FBAA8B906587}" type="slidenum">
              <a:rPr lang="en-US" smtClean="0"/>
              <a:t>‹#›</a:t>
            </a:fld>
            <a:endParaRPr lang="en-US"/>
          </a:p>
        </p:txBody>
      </p:sp>
    </p:spTree>
    <p:extLst>
      <p:ext uri="{BB962C8B-B14F-4D97-AF65-F5344CB8AC3E}">
        <p14:creationId xmlns:p14="http://schemas.microsoft.com/office/powerpoint/2010/main" val="180679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AE3B3-E7E5-4B13-AF06-05647D43B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72B220-BDCB-4D67-8C2D-AD7D954F9D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6935BA-4810-45C1-B225-03DF6961E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C7451-4D61-45FA-836C-89F68265CB11}" type="datetimeFigureOut">
              <a:rPr lang="en-US" smtClean="0"/>
              <a:t>9/15/2019</a:t>
            </a:fld>
            <a:endParaRPr lang="en-US"/>
          </a:p>
        </p:txBody>
      </p:sp>
      <p:sp>
        <p:nvSpPr>
          <p:cNvPr id="5" name="Footer Placeholder 4">
            <a:extLst>
              <a:ext uri="{FF2B5EF4-FFF2-40B4-BE49-F238E27FC236}">
                <a16:creationId xmlns:a16="http://schemas.microsoft.com/office/drawing/2014/main" id="{25E81386-DE84-479B-B6A8-7EA708279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82021B-A68A-47B0-9932-3595435B5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D2F30-DF37-400C-A987-FBAA8B906587}" type="slidenum">
              <a:rPr lang="en-US" smtClean="0"/>
              <a:t>‹#›</a:t>
            </a:fld>
            <a:endParaRPr lang="en-US"/>
          </a:p>
        </p:txBody>
      </p:sp>
    </p:spTree>
    <p:extLst>
      <p:ext uri="{BB962C8B-B14F-4D97-AF65-F5344CB8AC3E}">
        <p14:creationId xmlns:p14="http://schemas.microsoft.com/office/powerpoint/2010/main" val="305786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BBD5-2AB1-4245-BDBA-913D5D140FC7}"/>
              </a:ext>
            </a:extLst>
          </p:cNvPr>
          <p:cNvSpPr>
            <a:spLocks noGrp="1"/>
          </p:cNvSpPr>
          <p:nvPr>
            <p:ph type="ctrTitle"/>
          </p:nvPr>
        </p:nvSpPr>
        <p:spPr/>
        <p:txBody>
          <a:bodyPr>
            <a:normAutofit fontScale="90000"/>
          </a:bodyPr>
          <a:lstStyle/>
          <a:p>
            <a:r>
              <a:rPr lang="en-US" dirty="0">
                <a:solidFill>
                  <a:schemeClr val="bg1"/>
                </a:solidFill>
              </a:rPr>
              <a:t>Happy Engineers Day!</a:t>
            </a:r>
            <a:br>
              <a:rPr lang="en-US" dirty="0">
                <a:solidFill>
                  <a:schemeClr val="bg1"/>
                </a:solidFill>
              </a:rPr>
            </a:br>
            <a:r>
              <a:rPr lang="en-US" dirty="0">
                <a:solidFill>
                  <a:schemeClr val="bg1"/>
                </a:solidFill>
              </a:rPr>
              <a:t>-</a:t>
            </a:r>
            <a:br>
              <a:rPr lang="en-US" dirty="0">
                <a:solidFill>
                  <a:schemeClr val="bg1"/>
                </a:solidFill>
              </a:rPr>
            </a:br>
            <a:r>
              <a:rPr lang="en-US" dirty="0">
                <a:solidFill>
                  <a:schemeClr val="bg1"/>
                </a:solidFill>
              </a:rPr>
              <a:t>Robotics Keynote</a:t>
            </a:r>
          </a:p>
        </p:txBody>
      </p:sp>
      <p:sp>
        <p:nvSpPr>
          <p:cNvPr id="3" name="Subtitle 2">
            <a:extLst>
              <a:ext uri="{FF2B5EF4-FFF2-40B4-BE49-F238E27FC236}">
                <a16:creationId xmlns:a16="http://schemas.microsoft.com/office/drawing/2014/main" id="{BD0AC4E9-265D-47B5-A624-9227B15D33F1}"/>
              </a:ext>
            </a:extLst>
          </p:cNvPr>
          <p:cNvSpPr>
            <a:spLocks noGrp="1"/>
          </p:cNvSpPr>
          <p:nvPr>
            <p:ph type="subTitle" idx="1"/>
          </p:nvPr>
        </p:nvSpPr>
        <p:spPr>
          <a:xfrm>
            <a:off x="1524000" y="3602038"/>
            <a:ext cx="9144000" cy="1655762"/>
          </a:xfrm>
        </p:spPr>
        <p:txBody>
          <a:bodyPr/>
          <a:lstStyle/>
          <a:p>
            <a:r>
              <a:rPr lang="en-US" dirty="0">
                <a:solidFill>
                  <a:schemeClr val="bg1"/>
                </a:solidFill>
              </a:rPr>
              <a:t>By </a:t>
            </a:r>
          </a:p>
          <a:p>
            <a:r>
              <a:rPr lang="en-US" dirty="0">
                <a:solidFill>
                  <a:schemeClr val="bg1"/>
                </a:solidFill>
              </a:rPr>
              <a:t>Murugadoss Balasubramanian</a:t>
            </a:r>
          </a:p>
          <a:p>
            <a:r>
              <a:rPr lang="en-US" dirty="0">
                <a:solidFill>
                  <a:schemeClr val="bg1"/>
                </a:solidFill>
              </a:rPr>
              <a:t>16/09/2019</a:t>
            </a:r>
          </a:p>
        </p:txBody>
      </p:sp>
      <p:pic>
        <p:nvPicPr>
          <p:cNvPr id="4" name="Picture 3">
            <a:extLst>
              <a:ext uri="{FF2B5EF4-FFF2-40B4-BE49-F238E27FC236}">
                <a16:creationId xmlns:a16="http://schemas.microsoft.com/office/drawing/2014/main" id="{530D725D-09B1-49B3-94CA-0607D42131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5" name="Subtitle 2">
            <a:extLst>
              <a:ext uri="{FF2B5EF4-FFF2-40B4-BE49-F238E27FC236}">
                <a16:creationId xmlns:a16="http://schemas.microsoft.com/office/drawing/2014/main" id="{E0F277DA-9991-4B43-BC90-B0D7F5BAB77E}"/>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
        <p:nvSpPr>
          <p:cNvPr id="9" name="Subtitle 2">
            <a:extLst>
              <a:ext uri="{FF2B5EF4-FFF2-40B4-BE49-F238E27FC236}">
                <a16:creationId xmlns:a16="http://schemas.microsoft.com/office/drawing/2014/main" id="{72B3348B-A5B7-4165-90AC-84AAF3872CA1}"/>
              </a:ext>
            </a:extLst>
          </p:cNvPr>
          <p:cNvSpPr txBox="1">
            <a:spLocks/>
          </p:cNvSpPr>
          <p:nvPr/>
        </p:nvSpPr>
        <p:spPr>
          <a:xfrm>
            <a:off x="-180379" y="0"/>
            <a:ext cx="2908852" cy="526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www.iot-geeks.org</a:t>
            </a:r>
          </a:p>
        </p:txBody>
      </p:sp>
    </p:spTree>
    <p:extLst>
      <p:ext uri="{BB962C8B-B14F-4D97-AF65-F5344CB8AC3E}">
        <p14:creationId xmlns:p14="http://schemas.microsoft.com/office/powerpoint/2010/main" val="2288732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normAutofit/>
          </a:bodyPr>
          <a:lstStyle/>
          <a:p>
            <a:pPr algn="ctr"/>
            <a:r>
              <a:rPr lang="en-US" dirty="0">
                <a:solidFill>
                  <a:schemeClr val="bg1"/>
                </a:solidFill>
              </a:rPr>
              <a:t>Obstacle Detector</a:t>
            </a:r>
          </a:p>
        </p:txBody>
      </p:sp>
      <p:pic>
        <p:nvPicPr>
          <p:cNvPr id="2" name="obstable detecting">
            <a:hlinkClick r:id="" action="ppaction://media"/>
            <a:extLst>
              <a:ext uri="{FF2B5EF4-FFF2-40B4-BE49-F238E27FC236}">
                <a16:creationId xmlns:a16="http://schemas.microsoft.com/office/drawing/2014/main" id="{F127238D-51B5-4E40-ADD5-C3B94DDE6A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9052" y="888757"/>
            <a:ext cx="3173895" cy="5770718"/>
          </a:xfrm>
          <a:prstGeom prst="rect">
            <a:avLst/>
          </a:prstGeom>
          <a:ln w="38100">
            <a:solidFill>
              <a:srgbClr val="0070C0"/>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655E064-47AE-4F61-96E7-827F5AAE1D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6" name="Subtitle 2">
            <a:extLst>
              <a:ext uri="{FF2B5EF4-FFF2-40B4-BE49-F238E27FC236}">
                <a16:creationId xmlns:a16="http://schemas.microsoft.com/office/drawing/2014/main" id="{4F9D9DC7-6B36-494A-9FAE-94D119D00C20}"/>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216693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normAutofit/>
          </a:bodyPr>
          <a:lstStyle/>
          <a:p>
            <a:pPr algn="ctr"/>
            <a:r>
              <a:rPr lang="en-US" dirty="0">
                <a:solidFill>
                  <a:schemeClr val="bg1"/>
                </a:solidFill>
              </a:rPr>
              <a:t>Self-Balancing Chimp</a:t>
            </a:r>
          </a:p>
        </p:txBody>
      </p:sp>
      <p:pic>
        <p:nvPicPr>
          <p:cNvPr id="2" name="AGLV7230">
            <a:hlinkClick r:id="" action="ppaction://media"/>
            <a:extLst>
              <a:ext uri="{FF2B5EF4-FFF2-40B4-BE49-F238E27FC236}">
                <a16:creationId xmlns:a16="http://schemas.microsoft.com/office/drawing/2014/main" id="{F20F54B3-2BFD-435F-A0EF-0F7126E72E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45495" y="719668"/>
            <a:ext cx="3452812" cy="6138332"/>
          </a:xfrm>
          <a:prstGeom prst="rect">
            <a:avLst/>
          </a:prstGeom>
          <a:ln w="38100">
            <a:solidFill>
              <a:srgbClr val="0070C0"/>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F137E40-F7D7-4F86-AF07-52CC496C72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6" name="Subtitle 2">
            <a:extLst>
              <a:ext uri="{FF2B5EF4-FFF2-40B4-BE49-F238E27FC236}">
                <a16:creationId xmlns:a16="http://schemas.microsoft.com/office/drawing/2014/main" id="{EF17F2A3-7D40-44C2-BA14-BDB4CD205690}"/>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323087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normAutofit/>
          </a:bodyPr>
          <a:lstStyle/>
          <a:p>
            <a:pPr algn="ctr"/>
            <a:r>
              <a:rPr lang="en-US" dirty="0">
                <a:solidFill>
                  <a:schemeClr val="bg1"/>
                </a:solidFill>
              </a:rPr>
              <a:t>Self-Balancing Autonomous</a:t>
            </a:r>
          </a:p>
        </p:txBody>
      </p:sp>
      <p:pic>
        <p:nvPicPr>
          <p:cNvPr id="5" name="Picture 4">
            <a:extLst>
              <a:ext uri="{FF2B5EF4-FFF2-40B4-BE49-F238E27FC236}">
                <a16:creationId xmlns:a16="http://schemas.microsoft.com/office/drawing/2014/main" id="{3F137E40-F7D7-4F86-AF07-52CC496C72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6" name="Subtitle 2">
            <a:extLst>
              <a:ext uri="{FF2B5EF4-FFF2-40B4-BE49-F238E27FC236}">
                <a16:creationId xmlns:a16="http://schemas.microsoft.com/office/drawing/2014/main" id="{EF17F2A3-7D40-44C2-BA14-BDB4CD205690}"/>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92D050"/>
                </a:solidFill>
                <a:effectLst/>
                <a:uLnTx/>
                <a:uFillTx/>
                <a:latin typeface="Calibri" panose="020F0502020204030204"/>
                <a:ea typeface="+mn-ea"/>
                <a:cs typeface="+mn-cs"/>
              </a:rPr>
              <a:t>IoT Geeks</a:t>
            </a:r>
          </a:p>
        </p:txBody>
      </p:sp>
      <p:pic>
        <p:nvPicPr>
          <p:cNvPr id="3" name="segways autonomous">
            <a:hlinkClick r:id="" action="ppaction://media"/>
            <a:extLst>
              <a:ext uri="{FF2B5EF4-FFF2-40B4-BE49-F238E27FC236}">
                <a16:creationId xmlns:a16="http://schemas.microsoft.com/office/drawing/2014/main" id="{4F1058AE-AE52-4965-9F0E-C31970E44F9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80522" y="931673"/>
            <a:ext cx="5830955" cy="5830955"/>
          </a:xfrm>
          <a:prstGeom prst="rect">
            <a:avLst/>
          </a:prstGeom>
          <a:ln w="38100">
            <a:solidFill>
              <a:srgbClr val="0070C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18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210534" y="2647122"/>
            <a:ext cx="12402533" cy="781878"/>
          </a:xfrm>
        </p:spPr>
        <p:txBody>
          <a:bodyPr>
            <a:normAutofit/>
          </a:bodyPr>
          <a:lstStyle/>
          <a:p>
            <a:pPr algn="ctr"/>
            <a:r>
              <a:rPr lang="en-US" dirty="0">
                <a:solidFill>
                  <a:schemeClr val="bg1"/>
                </a:solidFill>
              </a:rPr>
              <a:t>Questions!</a:t>
            </a:r>
          </a:p>
        </p:txBody>
      </p:sp>
      <p:pic>
        <p:nvPicPr>
          <p:cNvPr id="3" name="Picture 2">
            <a:extLst>
              <a:ext uri="{FF2B5EF4-FFF2-40B4-BE49-F238E27FC236}">
                <a16:creationId xmlns:a16="http://schemas.microsoft.com/office/drawing/2014/main" id="{ED5E2867-E6F5-4284-AB4E-ED44C68336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5" name="Subtitle 2">
            <a:extLst>
              <a:ext uri="{FF2B5EF4-FFF2-40B4-BE49-F238E27FC236}">
                <a16:creationId xmlns:a16="http://schemas.microsoft.com/office/drawing/2014/main" id="{27DB0A86-8367-4E7E-A389-BCB885F81300}"/>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92D050"/>
                </a:solidFill>
                <a:effectLst/>
                <a:uLnTx/>
                <a:uFillTx/>
                <a:latin typeface="Calibri" panose="020F0502020204030204"/>
                <a:ea typeface="+mn-ea"/>
                <a:cs typeface="+mn-cs"/>
              </a:rPr>
              <a:t>IoT Geeks</a:t>
            </a:r>
          </a:p>
        </p:txBody>
      </p:sp>
    </p:spTree>
    <p:extLst>
      <p:ext uri="{BB962C8B-B14F-4D97-AF65-F5344CB8AC3E}">
        <p14:creationId xmlns:p14="http://schemas.microsoft.com/office/powerpoint/2010/main" val="141304069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E438-7C36-48F0-A977-D9D3C8E50D6B}"/>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5AA3EE99-FB4D-4B01-B65B-BF7835E782F0}"/>
              </a:ext>
            </a:extLst>
          </p:cNvPr>
          <p:cNvSpPr>
            <a:spLocks noGrp="1"/>
          </p:cNvSpPr>
          <p:nvPr>
            <p:ph idx="1"/>
          </p:nvPr>
        </p:nvSpPr>
        <p:spPr/>
        <p:txBody>
          <a:bodyPr/>
          <a:lstStyle/>
          <a:p>
            <a:r>
              <a:rPr lang="en-US" dirty="0">
                <a:solidFill>
                  <a:schemeClr val="bg1"/>
                </a:solidFill>
              </a:rPr>
              <a:t>Robotics Overview</a:t>
            </a:r>
          </a:p>
          <a:p>
            <a:r>
              <a:rPr lang="en-US" dirty="0">
                <a:solidFill>
                  <a:schemeClr val="bg1"/>
                </a:solidFill>
              </a:rPr>
              <a:t>Type of Robots</a:t>
            </a:r>
          </a:p>
          <a:p>
            <a:r>
              <a:rPr lang="en-US" dirty="0">
                <a:solidFill>
                  <a:schemeClr val="bg1"/>
                </a:solidFill>
              </a:rPr>
              <a:t>Industries / Applications</a:t>
            </a:r>
          </a:p>
          <a:p>
            <a:r>
              <a:rPr lang="en-US" dirty="0">
                <a:solidFill>
                  <a:schemeClr val="bg1"/>
                </a:solidFill>
              </a:rPr>
              <a:t>Robot Examples</a:t>
            </a:r>
          </a:p>
          <a:p>
            <a:r>
              <a:rPr lang="en-US" dirty="0">
                <a:solidFill>
                  <a:schemeClr val="bg1"/>
                </a:solidFill>
              </a:rPr>
              <a:t>DIY Self-Balancing Robot Hands-on</a:t>
            </a:r>
          </a:p>
          <a:p>
            <a:r>
              <a:rPr lang="en-US" dirty="0">
                <a:solidFill>
                  <a:schemeClr val="bg1"/>
                </a:solidFill>
              </a:rPr>
              <a:t>Q&amp;A</a:t>
            </a:r>
          </a:p>
          <a:p>
            <a:endParaRPr lang="en-US" dirty="0">
              <a:solidFill>
                <a:schemeClr val="bg1"/>
              </a:solidFill>
            </a:endParaRPr>
          </a:p>
        </p:txBody>
      </p:sp>
      <p:pic>
        <p:nvPicPr>
          <p:cNvPr id="8" name="Picture 7">
            <a:extLst>
              <a:ext uri="{FF2B5EF4-FFF2-40B4-BE49-F238E27FC236}">
                <a16:creationId xmlns:a16="http://schemas.microsoft.com/office/drawing/2014/main" id="{E0CD8703-9B6D-4181-A6F7-03A8C20608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9" name="Subtitle 2">
            <a:extLst>
              <a:ext uri="{FF2B5EF4-FFF2-40B4-BE49-F238E27FC236}">
                <a16:creationId xmlns:a16="http://schemas.microsoft.com/office/drawing/2014/main" id="{CC97FFF7-D8E0-409B-AD1A-2DC27A60A203}"/>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380291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b="1" dirty="0">
                <a:solidFill>
                  <a:schemeClr val="bg1"/>
                </a:solidFill>
              </a:rPr>
              <a:t>Overview</a:t>
            </a:r>
          </a:p>
        </p:txBody>
      </p:sp>
      <p:sp>
        <p:nvSpPr>
          <p:cNvPr id="2" name="Rectangle 1">
            <a:extLst>
              <a:ext uri="{FF2B5EF4-FFF2-40B4-BE49-F238E27FC236}">
                <a16:creationId xmlns:a16="http://schemas.microsoft.com/office/drawing/2014/main" id="{9A803B6A-6734-44AA-A6CC-839771C44E0C}"/>
              </a:ext>
            </a:extLst>
          </p:cNvPr>
          <p:cNvSpPr/>
          <p:nvPr/>
        </p:nvSpPr>
        <p:spPr>
          <a:xfrm>
            <a:off x="1432893" y="1309049"/>
            <a:ext cx="10164416" cy="1938992"/>
          </a:xfrm>
          <a:prstGeom prst="rect">
            <a:avLst/>
          </a:prstGeom>
        </p:spPr>
        <p:txBody>
          <a:bodyPr wrap="square">
            <a:spAutoFit/>
          </a:bodyPr>
          <a:lstStyle/>
          <a:p>
            <a:r>
              <a:rPr lang="en-US" sz="2400" i="1" dirty="0">
                <a:solidFill>
                  <a:schemeClr val="bg1"/>
                </a:solidFill>
              </a:rPr>
              <a:t>Robotics is an interdisciplinary branch of engineering and science that includes mechanical engineering, electronic engineering, information engineering, computer science, and others. Robotics deals with the design, construction, operation, and use of robots, as well as computer systems for their control, sensory feedback, and information processing (Source Wikipedia)</a:t>
            </a:r>
          </a:p>
        </p:txBody>
      </p:sp>
      <p:sp>
        <p:nvSpPr>
          <p:cNvPr id="3" name="Rectangle 2">
            <a:extLst>
              <a:ext uri="{FF2B5EF4-FFF2-40B4-BE49-F238E27FC236}">
                <a16:creationId xmlns:a16="http://schemas.microsoft.com/office/drawing/2014/main" id="{78A04A73-CEBA-4A9E-AEE5-1870289BA00D}"/>
              </a:ext>
            </a:extLst>
          </p:cNvPr>
          <p:cNvSpPr/>
          <p:nvPr/>
        </p:nvSpPr>
        <p:spPr>
          <a:xfrm>
            <a:off x="1432893" y="3429000"/>
            <a:ext cx="10164416" cy="1938992"/>
          </a:xfrm>
          <a:prstGeom prst="rect">
            <a:avLst/>
          </a:prstGeom>
        </p:spPr>
        <p:txBody>
          <a:bodyPr wrap="square">
            <a:spAutoFit/>
          </a:bodyPr>
          <a:lstStyle/>
          <a:p>
            <a:r>
              <a:rPr lang="en-US" sz="2400" i="1" dirty="0">
                <a:solidFill>
                  <a:schemeClr val="bg1"/>
                </a:solidFill>
              </a:rPr>
              <a:t>Robotics is an interdisciplinary branch of engineering and science that includes mechanical engineering, electronic engineering, information engineering, computer science, and others. Robotics deals with the design, construction, operation, and use of robots, as well as computer systems for their control, sensory feedback, and information processing (Source: Roborics.org)</a:t>
            </a:r>
          </a:p>
        </p:txBody>
      </p:sp>
      <p:pic>
        <p:nvPicPr>
          <p:cNvPr id="9" name="Picture 8">
            <a:extLst>
              <a:ext uri="{FF2B5EF4-FFF2-40B4-BE49-F238E27FC236}">
                <a16:creationId xmlns:a16="http://schemas.microsoft.com/office/drawing/2014/main" id="{1B133536-1A1C-4CDD-9342-09E1293732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10" name="Subtitle 2">
            <a:extLst>
              <a:ext uri="{FF2B5EF4-FFF2-40B4-BE49-F238E27FC236}">
                <a16:creationId xmlns:a16="http://schemas.microsoft.com/office/drawing/2014/main" id="{FF971DFD-A0D7-4B96-B50D-C9E0740788EB}"/>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4277794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b="1" dirty="0">
                <a:solidFill>
                  <a:schemeClr val="bg1"/>
                </a:solidFill>
              </a:rPr>
              <a:t>Type of Robots</a:t>
            </a:r>
          </a:p>
        </p:txBody>
      </p:sp>
      <p:pic>
        <p:nvPicPr>
          <p:cNvPr id="9" name="Picture 8">
            <a:extLst>
              <a:ext uri="{FF2B5EF4-FFF2-40B4-BE49-F238E27FC236}">
                <a16:creationId xmlns:a16="http://schemas.microsoft.com/office/drawing/2014/main" id="{7FC09577-A399-42A6-985E-92FF570815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4369" y="781878"/>
            <a:ext cx="6543261" cy="588727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0E92322-10F0-4568-BC2F-B0437EB52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15" name="Subtitle 2">
            <a:extLst>
              <a:ext uri="{FF2B5EF4-FFF2-40B4-BE49-F238E27FC236}">
                <a16:creationId xmlns:a16="http://schemas.microsoft.com/office/drawing/2014/main" id="{BA09D821-17F8-49DB-8039-660B20354A29}"/>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3109902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b="1" dirty="0">
                <a:solidFill>
                  <a:schemeClr val="bg1"/>
                </a:solidFill>
              </a:rPr>
              <a:t>Industries / Applications</a:t>
            </a:r>
          </a:p>
        </p:txBody>
      </p:sp>
      <p:pic>
        <p:nvPicPr>
          <p:cNvPr id="14" name="Picture 13">
            <a:extLst>
              <a:ext uri="{FF2B5EF4-FFF2-40B4-BE49-F238E27FC236}">
                <a16:creationId xmlns:a16="http://schemas.microsoft.com/office/drawing/2014/main" id="{50E92322-10F0-4568-BC2F-B0437EB521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15" name="Subtitle 2">
            <a:extLst>
              <a:ext uri="{FF2B5EF4-FFF2-40B4-BE49-F238E27FC236}">
                <a16:creationId xmlns:a16="http://schemas.microsoft.com/office/drawing/2014/main" id="{BA09D821-17F8-49DB-8039-660B20354A29}"/>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92D050"/>
                </a:solidFill>
                <a:effectLst/>
                <a:uLnTx/>
                <a:uFillTx/>
                <a:latin typeface="Calibri" panose="020F0502020204030204"/>
                <a:ea typeface="+mn-ea"/>
                <a:cs typeface="+mn-cs"/>
              </a:rPr>
              <a:t>IoT Geeks</a:t>
            </a:r>
          </a:p>
        </p:txBody>
      </p:sp>
      <p:pic>
        <p:nvPicPr>
          <p:cNvPr id="1026" name="Picture 2" descr="Image result for Automotive robot">
            <a:extLst>
              <a:ext uri="{FF2B5EF4-FFF2-40B4-BE49-F238E27FC236}">
                <a16:creationId xmlns:a16="http://schemas.microsoft.com/office/drawing/2014/main" id="{8A28B483-727B-4FBB-9C55-8F9918E4D75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993" y="1468917"/>
            <a:ext cx="2143125" cy="1407319"/>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085ED1-4DAC-4948-8284-71AF66D404E2}"/>
              </a:ext>
            </a:extLst>
          </p:cNvPr>
          <p:cNvSpPr txBox="1"/>
          <p:nvPr/>
        </p:nvSpPr>
        <p:spPr>
          <a:xfrm>
            <a:off x="463647" y="2953700"/>
            <a:ext cx="2681696" cy="307777"/>
          </a:xfrm>
          <a:prstGeom prst="rect">
            <a:avLst/>
          </a:prstGeom>
          <a:noFill/>
        </p:spPr>
        <p:txBody>
          <a:bodyPr wrap="none" rtlCol="0">
            <a:spAutoFit/>
          </a:bodyPr>
          <a:lstStyle/>
          <a:p>
            <a:pPr algn="ctr"/>
            <a:r>
              <a:rPr lang="en-US" sz="1400" dirty="0">
                <a:solidFill>
                  <a:schemeClr val="bg1"/>
                </a:solidFill>
              </a:rPr>
              <a:t>Automotive / Assembly / Welding </a:t>
            </a:r>
          </a:p>
        </p:txBody>
      </p:sp>
      <p:pic>
        <p:nvPicPr>
          <p:cNvPr id="1028" name="Picture 4" descr="Image result for Electronics robots">
            <a:extLst>
              <a:ext uri="{FF2B5EF4-FFF2-40B4-BE49-F238E27FC236}">
                <a16:creationId xmlns:a16="http://schemas.microsoft.com/office/drawing/2014/main" id="{50DDB2A5-9FDF-4592-9F06-8F6D1222578B}"/>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238032" y="1462847"/>
            <a:ext cx="2143125" cy="1413389"/>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178F22-A2C7-4242-B882-0446C9E521DC}"/>
              </a:ext>
            </a:extLst>
          </p:cNvPr>
          <p:cNvSpPr txBox="1"/>
          <p:nvPr/>
        </p:nvSpPr>
        <p:spPr>
          <a:xfrm>
            <a:off x="3987680" y="2953700"/>
            <a:ext cx="697690" cy="307777"/>
          </a:xfrm>
          <a:prstGeom prst="rect">
            <a:avLst/>
          </a:prstGeom>
          <a:noFill/>
        </p:spPr>
        <p:txBody>
          <a:bodyPr wrap="none" rtlCol="0">
            <a:spAutoFit/>
          </a:bodyPr>
          <a:lstStyle/>
          <a:p>
            <a:pPr algn="ctr"/>
            <a:r>
              <a:rPr lang="en-US" sz="1400" dirty="0">
                <a:solidFill>
                  <a:schemeClr val="bg1"/>
                </a:solidFill>
              </a:rPr>
              <a:t>STEAM</a:t>
            </a:r>
          </a:p>
        </p:txBody>
      </p:sp>
      <p:pic>
        <p:nvPicPr>
          <p:cNvPr id="1030" name="Picture 6" descr="Image result for healthcare robots">
            <a:extLst>
              <a:ext uri="{FF2B5EF4-FFF2-40B4-BE49-F238E27FC236}">
                <a16:creationId xmlns:a16="http://schemas.microsoft.com/office/drawing/2014/main" id="{A06B52A9-7EB3-4067-899B-FC7FB811949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9504"/>
          <a:stretch/>
        </p:blipFill>
        <p:spPr bwMode="auto">
          <a:xfrm>
            <a:off x="5770068" y="1462847"/>
            <a:ext cx="2143125" cy="1413389"/>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A43319-DF2B-49E3-9EC0-1583A4ED1E7C}"/>
              </a:ext>
            </a:extLst>
          </p:cNvPr>
          <p:cNvSpPr txBox="1"/>
          <p:nvPr/>
        </p:nvSpPr>
        <p:spPr>
          <a:xfrm>
            <a:off x="6063535" y="2953700"/>
            <a:ext cx="1610057" cy="307777"/>
          </a:xfrm>
          <a:prstGeom prst="rect">
            <a:avLst/>
          </a:prstGeom>
          <a:noFill/>
        </p:spPr>
        <p:txBody>
          <a:bodyPr wrap="none" rtlCol="0">
            <a:spAutoFit/>
          </a:bodyPr>
          <a:lstStyle/>
          <a:p>
            <a:pPr algn="ctr"/>
            <a:r>
              <a:rPr lang="en-US" sz="1400" dirty="0">
                <a:solidFill>
                  <a:schemeClr val="bg1"/>
                </a:solidFill>
              </a:rPr>
              <a:t>Healthcare / Dental</a:t>
            </a:r>
          </a:p>
        </p:txBody>
      </p:sp>
      <p:pic>
        <p:nvPicPr>
          <p:cNvPr id="1032" name="Picture 8" descr="Image result for warehouse robots">
            <a:extLst>
              <a:ext uri="{FF2B5EF4-FFF2-40B4-BE49-F238E27FC236}">
                <a16:creationId xmlns:a16="http://schemas.microsoft.com/office/drawing/2014/main" id="{B959C4F8-A499-4FAA-964B-81F39F00C62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88769" y="1468917"/>
            <a:ext cx="2166588" cy="1407319"/>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3F3419C-C8E5-40CC-B9D5-9C74BF95779E}"/>
              </a:ext>
            </a:extLst>
          </p:cNvPr>
          <p:cNvSpPr txBox="1"/>
          <p:nvPr/>
        </p:nvSpPr>
        <p:spPr>
          <a:xfrm>
            <a:off x="8639047" y="2953700"/>
            <a:ext cx="1892762" cy="307777"/>
          </a:xfrm>
          <a:prstGeom prst="rect">
            <a:avLst/>
          </a:prstGeom>
          <a:noFill/>
        </p:spPr>
        <p:txBody>
          <a:bodyPr wrap="none" rtlCol="0">
            <a:spAutoFit/>
          </a:bodyPr>
          <a:lstStyle/>
          <a:p>
            <a:pPr algn="ctr"/>
            <a:r>
              <a:rPr lang="en-US" sz="1400" dirty="0">
                <a:solidFill>
                  <a:schemeClr val="bg1"/>
                </a:solidFill>
              </a:rPr>
              <a:t>Packaging / Wearhouse</a:t>
            </a:r>
          </a:p>
        </p:txBody>
      </p:sp>
      <p:pic>
        <p:nvPicPr>
          <p:cNvPr id="1034" name="Picture 10" descr="Image result for mining robots">
            <a:extLst>
              <a:ext uri="{FF2B5EF4-FFF2-40B4-BE49-F238E27FC236}">
                <a16:creationId xmlns:a16="http://schemas.microsoft.com/office/drawing/2014/main" id="{329F7C85-9BA7-4E42-94A4-D0DF294293D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05994" y="3412057"/>
            <a:ext cx="2143124" cy="1417737"/>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90807D8-EF97-4C97-A84B-A4210721751A}"/>
              </a:ext>
            </a:extLst>
          </p:cNvPr>
          <p:cNvSpPr txBox="1"/>
          <p:nvPr/>
        </p:nvSpPr>
        <p:spPr>
          <a:xfrm>
            <a:off x="865485" y="4918215"/>
            <a:ext cx="1824154" cy="307777"/>
          </a:xfrm>
          <a:prstGeom prst="rect">
            <a:avLst/>
          </a:prstGeom>
          <a:noFill/>
        </p:spPr>
        <p:txBody>
          <a:bodyPr wrap="none" rtlCol="0">
            <a:spAutoFit/>
          </a:bodyPr>
          <a:lstStyle/>
          <a:p>
            <a:pPr algn="ctr"/>
            <a:r>
              <a:rPr lang="en-US" sz="1400" dirty="0">
                <a:solidFill>
                  <a:schemeClr val="bg1"/>
                </a:solidFill>
              </a:rPr>
              <a:t>Mining / Construction</a:t>
            </a:r>
          </a:p>
        </p:txBody>
      </p:sp>
      <p:pic>
        <p:nvPicPr>
          <p:cNvPr id="1038" name="Picture 14" descr="Image result for agriculture robots">
            <a:extLst>
              <a:ext uri="{FF2B5EF4-FFF2-40B4-BE49-F238E27FC236}">
                <a16:creationId xmlns:a16="http://schemas.microsoft.com/office/drawing/2014/main" id="{E581F863-418D-49AF-851B-A49EF045DEA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45343" y="3415853"/>
            <a:ext cx="2143124" cy="1387681"/>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6096B14-79DC-4E76-A36F-1D589F5B49AC}"/>
              </a:ext>
            </a:extLst>
          </p:cNvPr>
          <p:cNvSpPr txBox="1"/>
          <p:nvPr/>
        </p:nvSpPr>
        <p:spPr>
          <a:xfrm>
            <a:off x="3716591" y="4918215"/>
            <a:ext cx="995017" cy="307777"/>
          </a:xfrm>
          <a:prstGeom prst="rect">
            <a:avLst/>
          </a:prstGeom>
          <a:noFill/>
        </p:spPr>
        <p:txBody>
          <a:bodyPr wrap="none" rtlCol="0">
            <a:spAutoFit/>
          </a:bodyPr>
          <a:lstStyle/>
          <a:p>
            <a:pPr algn="ctr"/>
            <a:r>
              <a:rPr lang="en-US" sz="1400" dirty="0">
                <a:solidFill>
                  <a:schemeClr val="bg1"/>
                </a:solidFill>
              </a:rPr>
              <a:t>Agriculture</a:t>
            </a:r>
          </a:p>
        </p:txBody>
      </p:sp>
      <p:pic>
        <p:nvPicPr>
          <p:cNvPr id="1040" name="Picture 16" descr="Image result for Service robots">
            <a:extLst>
              <a:ext uri="{FF2B5EF4-FFF2-40B4-BE49-F238E27FC236}">
                <a16:creationId xmlns:a16="http://schemas.microsoft.com/office/drawing/2014/main" id="{F08BA783-F4E4-44A3-AD2A-24B6EEB82AB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38541" y="3412057"/>
            <a:ext cx="2143124" cy="1428749"/>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02AA8BD-D4D6-4D32-B486-063FC31CF243}"/>
              </a:ext>
            </a:extLst>
          </p:cNvPr>
          <p:cNvSpPr txBox="1"/>
          <p:nvPr/>
        </p:nvSpPr>
        <p:spPr>
          <a:xfrm>
            <a:off x="5884163" y="4918215"/>
            <a:ext cx="1968809" cy="307777"/>
          </a:xfrm>
          <a:prstGeom prst="rect">
            <a:avLst/>
          </a:prstGeom>
          <a:noFill/>
        </p:spPr>
        <p:txBody>
          <a:bodyPr wrap="none" rtlCol="0">
            <a:spAutoFit/>
          </a:bodyPr>
          <a:lstStyle/>
          <a:p>
            <a:pPr algn="ctr"/>
            <a:r>
              <a:rPr lang="en-US" sz="1400" dirty="0">
                <a:solidFill>
                  <a:schemeClr val="bg1"/>
                </a:solidFill>
              </a:rPr>
              <a:t>Service / Food / Delivery</a:t>
            </a:r>
          </a:p>
        </p:txBody>
      </p:sp>
      <p:sp>
        <p:nvSpPr>
          <p:cNvPr id="22" name="TextBox 21">
            <a:extLst>
              <a:ext uri="{FF2B5EF4-FFF2-40B4-BE49-F238E27FC236}">
                <a16:creationId xmlns:a16="http://schemas.microsoft.com/office/drawing/2014/main" id="{ED834997-FCE9-4171-BEF7-2EB87A9E2359}"/>
              </a:ext>
            </a:extLst>
          </p:cNvPr>
          <p:cNvSpPr txBox="1"/>
          <p:nvPr/>
        </p:nvSpPr>
        <p:spPr>
          <a:xfrm>
            <a:off x="9132306" y="4918215"/>
            <a:ext cx="772969" cy="307777"/>
          </a:xfrm>
          <a:prstGeom prst="rect">
            <a:avLst/>
          </a:prstGeom>
          <a:noFill/>
        </p:spPr>
        <p:txBody>
          <a:bodyPr wrap="none" rtlCol="0">
            <a:spAutoFit/>
          </a:bodyPr>
          <a:lstStyle/>
          <a:p>
            <a:pPr algn="ctr"/>
            <a:r>
              <a:rPr lang="en-US" sz="1400" dirty="0">
                <a:solidFill>
                  <a:schemeClr val="bg1"/>
                </a:solidFill>
              </a:rPr>
              <a:t>Security</a:t>
            </a:r>
          </a:p>
        </p:txBody>
      </p:sp>
      <p:pic>
        <p:nvPicPr>
          <p:cNvPr id="1042" name="Picture 18" descr="Image result for security robots">
            <a:extLst>
              <a:ext uri="{FF2B5EF4-FFF2-40B4-BE49-F238E27FC236}">
                <a16:creationId xmlns:a16="http://schemas.microsoft.com/office/drawing/2014/main" id="{211BCDC6-1F25-4CFC-A1C8-E610FEF16DAA}"/>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8388769" y="3414313"/>
            <a:ext cx="2114431" cy="1426493"/>
          </a:xfrm>
          <a:prstGeom prst="rect">
            <a:avLst/>
          </a:prstGeom>
          <a:ln w="38100">
            <a:solidFill>
              <a:srgbClr val="0070C0"/>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02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587-9CFD-4A43-B24D-34271C594188}"/>
              </a:ext>
            </a:extLst>
          </p:cNvPr>
          <p:cNvSpPr>
            <a:spLocks noGrp="1"/>
          </p:cNvSpPr>
          <p:nvPr>
            <p:ph type="title"/>
          </p:nvPr>
        </p:nvSpPr>
        <p:spPr>
          <a:xfrm>
            <a:off x="9717" y="-194027"/>
            <a:ext cx="12192000" cy="1111982"/>
          </a:xfrm>
        </p:spPr>
        <p:txBody>
          <a:bodyPr/>
          <a:lstStyle/>
          <a:p>
            <a:pPr algn="ctr"/>
            <a:r>
              <a:rPr lang="en-US" dirty="0">
                <a:solidFill>
                  <a:schemeClr val="bg1"/>
                </a:solidFill>
              </a:rPr>
              <a:t>Spot the Self-Balancing Robots</a:t>
            </a:r>
          </a:p>
        </p:txBody>
      </p:sp>
      <p:pic>
        <p:nvPicPr>
          <p:cNvPr id="4" name="Picture 3">
            <a:extLst>
              <a:ext uri="{FF2B5EF4-FFF2-40B4-BE49-F238E27FC236}">
                <a16:creationId xmlns:a16="http://schemas.microsoft.com/office/drawing/2014/main" id="{66D6D18B-FF5A-4365-A34B-81AD030F3C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8203" y="898573"/>
            <a:ext cx="7814603" cy="5860953"/>
          </a:xfrm>
          <a:prstGeom prst="rect">
            <a:avLst/>
          </a:prstGeom>
          <a:ln w="38100">
            <a:solidFill>
              <a:srgbClr val="0070C0"/>
            </a:solid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3187C760-F20D-49A9-8165-ED37C2AEC0B5}"/>
              </a:ext>
            </a:extLst>
          </p:cNvPr>
          <p:cNvSpPr txBox="1"/>
          <p:nvPr/>
        </p:nvSpPr>
        <p:spPr>
          <a:xfrm>
            <a:off x="221834" y="1910814"/>
            <a:ext cx="1248596" cy="369332"/>
          </a:xfrm>
          <a:prstGeom prst="rect">
            <a:avLst/>
          </a:prstGeom>
          <a:noFill/>
        </p:spPr>
        <p:txBody>
          <a:bodyPr wrap="square" rtlCol="0">
            <a:spAutoFit/>
          </a:bodyPr>
          <a:lstStyle/>
          <a:p>
            <a:r>
              <a:rPr lang="en-US" dirty="0">
                <a:solidFill>
                  <a:schemeClr val="bg1"/>
                </a:solidFill>
              </a:rPr>
              <a:t>T-Rex Dino</a:t>
            </a:r>
          </a:p>
        </p:txBody>
      </p:sp>
      <p:cxnSp>
        <p:nvCxnSpPr>
          <p:cNvPr id="29" name="Straight Arrow Connector 28">
            <a:extLst>
              <a:ext uri="{FF2B5EF4-FFF2-40B4-BE49-F238E27FC236}">
                <a16:creationId xmlns:a16="http://schemas.microsoft.com/office/drawing/2014/main" id="{D259866A-625D-4E46-A16D-2677F078744F}"/>
              </a:ext>
            </a:extLst>
          </p:cNvPr>
          <p:cNvCxnSpPr>
            <a:cxnSpLocks/>
          </p:cNvCxnSpPr>
          <p:nvPr/>
        </p:nvCxnSpPr>
        <p:spPr>
          <a:xfrm>
            <a:off x="1497215" y="2121554"/>
            <a:ext cx="2016108" cy="7379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49CB80-8894-4AAD-816F-2FDFA0D44BEF}"/>
              </a:ext>
            </a:extLst>
          </p:cNvPr>
          <p:cNvSpPr txBox="1"/>
          <p:nvPr/>
        </p:nvSpPr>
        <p:spPr>
          <a:xfrm>
            <a:off x="539804" y="2595978"/>
            <a:ext cx="1248596" cy="369332"/>
          </a:xfrm>
          <a:prstGeom prst="rect">
            <a:avLst/>
          </a:prstGeom>
          <a:noFill/>
        </p:spPr>
        <p:txBody>
          <a:bodyPr wrap="square" rtlCol="0">
            <a:spAutoFit/>
          </a:bodyPr>
          <a:lstStyle/>
          <a:p>
            <a:r>
              <a:rPr lang="en-US" dirty="0">
                <a:solidFill>
                  <a:schemeClr val="bg1"/>
                </a:solidFill>
              </a:rPr>
              <a:t>Dragon</a:t>
            </a:r>
          </a:p>
        </p:txBody>
      </p:sp>
      <p:cxnSp>
        <p:nvCxnSpPr>
          <p:cNvPr id="33" name="Straight Arrow Connector 32">
            <a:extLst>
              <a:ext uri="{FF2B5EF4-FFF2-40B4-BE49-F238E27FC236}">
                <a16:creationId xmlns:a16="http://schemas.microsoft.com/office/drawing/2014/main" id="{58DE8CA0-9354-4266-A8BB-3B63A70129C3}"/>
              </a:ext>
            </a:extLst>
          </p:cNvPr>
          <p:cNvCxnSpPr>
            <a:cxnSpLocks/>
          </p:cNvCxnSpPr>
          <p:nvPr/>
        </p:nvCxnSpPr>
        <p:spPr>
          <a:xfrm>
            <a:off x="1554142" y="2806787"/>
            <a:ext cx="2016108" cy="7379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A9046D7-A2EF-474D-8112-BCA567414977}"/>
              </a:ext>
            </a:extLst>
          </p:cNvPr>
          <p:cNvSpPr txBox="1"/>
          <p:nvPr/>
        </p:nvSpPr>
        <p:spPr>
          <a:xfrm>
            <a:off x="539804" y="3596974"/>
            <a:ext cx="1248596" cy="369332"/>
          </a:xfrm>
          <a:prstGeom prst="rect">
            <a:avLst/>
          </a:prstGeom>
          <a:noFill/>
        </p:spPr>
        <p:txBody>
          <a:bodyPr wrap="square" rtlCol="0">
            <a:spAutoFit/>
          </a:bodyPr>
          <a:lstStyle/>
          <a:p>
            <a:r>
              <a:rPr lang="en-US" dirty="0" err="1">
                <a:solidFill>
                  <a:schemeClr val="bg1"/>
                </a:solidFill>
              </a:rPr>
              <a:t>MiPosur</a:t>
            </a:r>
            <a:endParaRPr lang="en-US" dirty="0">
              <a:solidFill>
                <a:schemeClr val="bg1"/>
              </a:solidFill>
            </a:endParaRPr>
          </a:p>
        </p:txBody>
      </p:sp>
      <p:cxnSp>
        <p:nvCxnSpPr>
          <p:cNvPr id="35" name="Straight Arrow Connector 34">
            <a:extLst>
              <a:ext uri="{FF2B5EF4-FFF2-40B4-BE49-F238E27FC236}">
                <a16:creationId xmlns:a16="http://schemas.microsoft.com/office/drawing/2014/main" id="{78BC146F-07CE-4E4F-92C1-D02F2325B9D5}"/>
              </a:ext>
            </a:extLst>
          </p:cNvPr>
          <p:cNvCxnSpPr>
            <a:cxnSpLocks/>
          </p:cNvCxnSpPr>
          <p:nvPr/>
        </p:nvCxnSpPr>
        <p:spPr>
          <a:xfrm>
            <a:off x="1497215" y="3807922"/>
            <a:ext cx="2016108" cy="7379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D7C481-F677-4A76-9FD9-47F0BEEB8AB2}"/>
              </a:ext>
            </a:extLst>
          </p:cNvPr>
          <p:cNvCxnSpPr>
            <a:cxnSpLocks/>
          </p:cNvCxnSpPr>
          <p:nvPr/>
        </p:nvCxnSpPr>
        <p:spPr>
          <a:xfrm>
            <a:off x="1497215" y="1247817"/>
            <a:ext cx="3563965" cy="103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0134487-C248-4064-B4A8-A76B5695D509}"/>
              </a:ext>
            </a:extLst>
          </p:cNvPr>
          <p:cNvSpPr/>
          <p:nvPr/>
        </p:nvSpPr>
        <p:spPr>
          <a:xfrm>
            <a:off x="222900" y="1013939"/>
            <a:ext cx="1282787" cy="369332"/>
          </a:xfrm>
          <a:prstGeom prst="rect">
            <a:avLst/>
          </a:prstGeom>
        </p:spPr>
        <p:txBody>
          <a:bodyPr wrap="none">
            <a:spAutoFit/>
          </a:bodyPr>
          <a:lstStyle/>
          <a:p>
            <a:r>
              <a:rPr lang="en-US" dirty="0">
                <a:solidFill>
                  <a:schemeClr val="bg1"/>
                </a:solidFill>
              </a:rPr>
              <a:t>Robosapien</a:t>
            </a:r>
          </a:p>
        </p:txBody>
      </p:sp>
      <p:cxnSp>
        <p:nvCxnSpPr>
          <p:cNvPr id="37" name="Straight Arrow Connector 36">
            <a:extLst>
              <a:ext uri="{FF2B5EF4-FFF2-40B4-BE49-F238E27FC236}">
                <a16:creationId xmlns:a16="http://schemas.microsoft.com/office/drawing/2014/main" id="{38EB07D7-944C-4FC3-82D4-6882CA7A7870}"/>
              </a:ext>
            </a:extLst>
          </p:cNvPr>
          <p:cNvCxnSpPr>
            <a:cxnSpLocks/>
          </p:cNvCxnSpPr>
          <p:nvPr/>
        </p:nvCxnSpPr>
        <p:spPr>
          <a:xfrm flipH="1">
            <a:off x="7275443" y="984583"/>
            <a:ext cx="3233531" cy="15059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F6858C-A26E-44FB-9CEC-23DA77D9B34E}"/>
              </a:ext>
            </a:extLst>
          </p:cNvPr>
          <p:cNvSpPr/>
          <p:nvPr/>
        </p:nvSpPr>
        <p:spPr>
          <a:xfrm>
            <a:off x="10471558" y="644607"/>
            <a:ext cx="1710725" cy="369332"/>
          </a:xfrm>
          <a:prstGeom prst="rect">
            <a:avLst/>
          </a:prstGeom>
        </p:spPr>
        <p:txBody>
          <a:bodyPr wrap="none">
            <a:spAutoFit/>
          </a:bodyPr>
          <a:lstStyle/>
          <a:p>
            <a:r>
              <a:rPr lang="en-US" b="0" i="0" dirty="0" err="1">
                <a:solidFill>
                  <a:schemeClr val="bg1"/>
                </a:solidFill>
                <a:effectLst/>
                <a:latin typeface="Roboto"/>
              </a:rPr>
              <a:t>Zoomer</a:t>
            </a:r>
            <a:r>
              <a:rPr lang="en-US" b="0" i="0" dirty="0">
                <a:solidFill>
                  <a:schemeClr val="bg1"/>
                </a:solidFill>
                <a:effectLst/>
                <a:latin typeface="Roboto"/>
              </a:rPr>
              <a:t> Chimp</a:t>
            </a:r>
          </a:p>
        </p:txBody>
      </p:sp>
      <p:cxnSp>
        <p:nvCxnSpPr>
          <p:cNvPr id="41" name="Straight Arrow Connector 40">
            <a:extLst>
              <a:ext uri="{FF2B5EF4-FFF2-40B4-BE49-F238E27FC236}">
                <a16:creationId xmlns:a16="http://schemas.microsoft.com/office/drawing/2014/main" id="{3063ED79-9FED-4BFF-8450-C1B9F7AE4BC1}"/>
              </a:ext>
            </a:extLst>
          </p:cNvPr>
          <p:cNvCxnSpPr>
            <a:cxnSpLocks/>
          </p:cNvCxnSpPr>
          <p:nvPr/>
        </p:nvCxnSpPr>
        <p:spPr>
          <a:xfrm flipH="1">
            <a:off x="9567081" y="1910814"/>
            <a:ext cx="1070777" cy="5796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EB89510-053B-4504-B00D-83F768B37521}"/>
              </a:ext>
            </a:extLst>
          </p:cNvPr>
          <p:cNvSpPr/>
          <p:nvPr/>
        </p:nvSpPr>
        <p:spPr>
          <a:xfrm>
            <a:off x="10562903" y="1726148"/>
            <a:ext cx="1069524" cy="369332"/>
          </a:xfrm>
          <a:prstGeom prst="rect">
            <a:avLst/>
          </a:prstGeom>
        </p:spPr>
        <p:txBody>
          <a:bodyPr wrap="none">
            <a:spAutoFit/>
          </a:bodyPr>
          <a:lstStyle/>
          <a:p>
            <a:r>
              <a:rPr lang="en-US" b="0" i="0" dirty="0">
                <a:solidFill>
                  <a:schemeClr val="bg1"/>
                </a:solidFill>
                <a:effectLst/>
                <a:latin typeface="Roboto"/>
              </a:rPr>
              <a:t>RC CAR</a:t>
            </a:r>
          </a:p>
        </p:txBody>
      </p:sp>
      <p:cxnSp>
        <p:nvCxnSpPr>
          <p:cNvPr id="44" name="Straight Arrow Connector 43">
            <a:extLst>
              <a:ext uri="{FF2B5EF4-FFF2-40B4-BE49-F238E27FC236}">
                <a16:creationId xmlns:a16="http://schemas.microsoft.com/office/drawing/2014/main" id="{956008BB-ADAE-44D9-ADA4-C0A61E11D224}"/>
              </a:ext>
            </a:extLst>
          </p:cNvPr>
          <p:cNvCxnSpPr>
            <a:cxnSpLocks/>
          </p:cNvCxnSpPr>
          <p:nvPr/>
        </p:nvCxnSpPr>
        <p:spPr>
          <a:xfrm flipH="1" flipV="1">
            <a:off x="8229600" y="2965310"/>
            <a:ext cx="2275916" cy="767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5CC097B-E918-41EB-900E-15C5B9BC1FF6}"/>
              </a:ext>
            </a:extLst>
          </p:cNvPr>
          <p:cNvSpPr/>
          <p:nvPr/>
        </p:nvSpPr>
        <p:spPr>
          <a:xfrm>
            <a:off x="10430560" y="3548057"/>
            <a:ext cx="697627" cy="369332"/>
          </a:xfrm>
          <a:prstGeom prst="rect">
            <a:avLst/>
          </a:prstGeom>
        </p:spPr>
        <p:txBody>
          <a:bodyPr wrap="none">
            <a:spAutoFit/>
          </a:bodyPr>
          <a:lstStyle/>
          <a:p>
            <a:r>
              <a:rPr lang="en-US" b="0" i="0" dirty="0">
                <a:solidFill>
                  <a:schemeClr val="bg1"/>
                </a:solidFill>
                <a:effectLst/>
                <a:latin typeface="Roboto"/>
              </a:rPr>
              <a:t>BB-8</a:t>
            </a:r>
          </a:p>
        </p:txBody>
      </p:sp>
      <p:cxnSp>
        <p:nvCxnSpPr>
          <p:cNvPr id="47" name="Straight Arrow Connector 46">
            <a:extLst>
              <a:ext uri="{FF2B5EF4-FFF2-40B4-BE49-F238E27FC236}">
                <a16:creationId xmlns:a16="http://schemas.microsoft.com/office/drawing/2014/main" id="{45766C85-77B7-43A7-8586-8BC70BD1EC6C}"/>
              </a:ext>
            </a:extLst>
          </p:cNvPr>
          <p:cNvCxnSpPr>
            <a:cxnSpLocks/>
          </p:cNvCxnSpPr>
          <p:nvPr/>
        </p:nvCxnSpPr>
        <p:spPr>
          <a:xfrm flipH="1" flipV="1">
            <a:off x="7642746" y="4762521"/>
            <a:ext cx="2920157" cy="505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1B93F42-0D0A-479B-92C3-5BBE5BBE54A1}"/>
              </a:ext>
            </a:extLst>
          </p:cNvPr>
          <p:cNvSpPr/>
          <p:nvPr/>
        </p:nvSpPr>
        <p:spPr>
          <a:xfrm>
            <a:off x="10487946" y="5082883"/>
            <a:ext cx="1876925" cy="369332"/>
          </a:xfrm>
          <a:prstGeom prst="rect">
            <a:avLst/>
          </a:prstGeom>
        </p:spPr>
        <p:txBody>
          <a:bodyPr wrap="square">
            <a:spAutoFit/>
          </a:bodyPr>
          <a:lstStyle/>
          <a:p>
            <a:r>
              <a:rPr lang="en-US" b="0" i="0" dirty="0">
                <a:solidFill>
                  <a:schemeClr val="bg1"/>
                </a:solidFill>
                <a:effectLst/>
                <a:latin typeface="Roboto"/>
              </a:rPr>
              <a:t>Nano Copter</a:t>
            </a:r>
          </a:p>
        </p:txBody>
      </p:sp>
      <p:cxnSp>
        <p:nvCxnSpPr>
          <p:cNvPr id="50" name="Straight Arrow Connector 49">
            <a:extLst>
              <a:ext uri="{FF2B5EF4-FFF2-40B4-BE49-F238E27FC236}">
                <a16:creationId xmlns:a16="http://schemas.microsoft.com/office/drawing/2014/main" id="{E169EC0F-F24D-4D20-8A8E-874012927BDB}"/>
              </a:ext>
            </a:extLst>
          </p:cNvPr>
          <p:cNvCxnSpPr>
            <a:cxnSpLocks/>
          </p:cNvCxnSpPr>
          <p:nvPr/>
        </p:nvCxnSpPr>
        <p:spPr>
          <a:xfrm flipH="1" flipV="1">
            <a:off x="6096000" y="4947187"/>
            <a:ext cx="4450516" cy="114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8A542F8-6047-4979-AA5B-B01D7580F09C}"/>
              </a:ext>
            </a:extLst>
          </p:cNvPr>
          <p:cNvSpPr/>
          <p:nvPr/>
        </p:nvSpPr>
        <p:spPr>
          <a:xfrm>
            <a:off x="10471558" y="5908274"/>
            <a:ext cx="1876925" cy="369332"/>
          </a:xfrm>
          <a:prstGeom prst="rect">
            <a:avLst/>
          </a:prstGeom>
        </p:spPr>
        <p:txBody>
          <a:bodyPr wrap="square">
            <a:spAutoFit/>
          </a:bodyPr>
          <a:lstStyle/>
          <a:p>
            <a:r>
              <a:rPr lang="en-US" b="0" i="0" dirty="0">
                <a:solidFill>
                  <a:schemeClr val="bg1"/>
                </a:solidFill>
                <a:effectLst/>
                <a:latin typeface="Roboto"/>
              </a:rPr>
              <a:t>Robot</a:t>
            </a:r>
          </a:p>
        </p:txBody>
      </p:sp>
      <p:pic>
        <p:nvPicPr>
          <p:cNvPr id="59" name="Picture 58">
            <a:extLst>
              <a:ext uri="{FF2B5EF4-FFF2-40B4-BE49-F238E27FC236}">
                <a16:creationId xmlns:a16="http://schemas.microsoft.com/office/drawing/2014/main" id="{5D324CB8-2448-4F5F-8000-3288164668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60" name="Subtitle 2">
            <a:extLst>
              <a:ext uri="{FF2B5EF4-FFF2-40B4-BE49-F238E27FC236}">
                <a16:creationId xmlns:a16="http://schemas.microsoft.com/office/drawing/2014/main" id="{4E3488DB-C8F7-4EB1-B1EF-21656BE5DB35}"/>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1530607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dirty="0">
                <a:solidFill>
                  <a:schemeClr val="bg1"/>
                </a:solidFill>
              </a:rPr>
              <a:t>Lego Robots</a:t>
            </a:r>
          </a:p>
        </p:txBody>
      </p:sp>
      <p:pic>
        <p:nvPicPr>
          <p:cNvPr id="6" name="Picture 5">
            <a:extLst>
              <a:ext uri="{FF2B5EF4-FFF2-40B4-BE49-F238E27FC236}">
                <a16:creationId xmlns:a16="http://schemas.microsoft.com/office/drawing/2014/main" id="{EDE426B4-BD44-42E4-BB9D-52B532B6EF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9131" y="781878"/>
            <a:ext cx="7779026" cy="5834270"/>
          </a:xfrm>
          <a:prstGeom prst="rect">
            <a:avLst/>
          </a:prstGeom>
          <a:ln w="38100">
            <a:solidFill>
              <a:srgbClr val="0070C0"/>
            </a:solid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1890D6AB-3B2F-4ADA-B957-6D497579E903}"/>
              </a:ext>
            </a:extLst>
          </p:cNvPr>
          <p:cNvSpPr/>
          <p:nvPr/>
        </p:nvSpPr>
        <p:spPr>
          <a:xfrm>
            <a:off x="7823893" y="2118565"/>
            <a:ext cx="1441420" cy="369332"/>
          </a:xfrm>
          <a:prstGeom prst="rect">
            <a:avLst/>
          </a:prstGeom>
        </p:spPr>
        <p:txBody>
          <a:bodyPr wrap="none">
            <a:spAutoFit/>
          </a:bodyPr>
          <a:lstStyle/>
          <a:p>
            <a:r>
              <a:rPr lang="en-US" b="0" i="0" dirty="0" err="1">
                <a:solidFill>
                  <a:schemeClr val="bg1"/>
                </a:solidFill>
                <a:effectLst/>
                <a:latin typeface="Roboto"/>
              </a:rPr>
              <a:t>Meccanocar</a:t>
            </a:r>
            <a:endParaRPr lang="en-US" b="0" i="0" dirty="0">
              <a:solidFill>
                <a:schemeClr val="bg1"/>
              </a:solidFill>
              <a:effectLst/>
              <a:latin typeface="Roboto"/>
            </a:endParaRPr>
          </a:p>
        </p:txBody>
      </p:sp>
      <p:pic>
        <p:nvPicPr>
          <p:cNvPr id="8" name="Picture 7">
            <a:extLst>
              <a:ext uri="{FF2B5EF4-FFF2-40B4-BE49-F238E27FC236}">
                <a16:creationId xmlns:a16="http://schemas.microsoft.com/office/drawing/2014/main" id="{EE9401EF-A9CC-4488-A57F-64D74CE108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9" name="Subtitle 2">
            <a:extLst>
              <a:ext uri="{FF2B5EF4-FFF2-40B4-BE49-F238E27FC236}">
                <a16:creationId xmlns:a16="http://schemas.microsoft.com/office/drawing/2014/main" id="{E8C6A05A-DA67-4460-AA8E-6DCC40FB3BAC}"/>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282215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dirty="0">
                <a:solidFill>
                  <a:schemeClr val="bg1"/>
                </a:solidFill>
              </a:rPr>
              <a:t>Humanoid</a:t>
            </a:r>
          </a:p>
        </p:txBody>
      </p:sp>
      <p:pic>
        <p:nvPicPr>
          <p:cNvPr id="3" name="Picture 2">
            <a:extLst>
              <a:ext uri="{FF2B5EF4-FFF2-40B4-BE49-F238E27FC236}">
                <a16:creationId xmlns:a16="http://schemas.microsoft.com/office/drawing/2014/main" id="{4D472A12-AF9C-4BD6-917A-E702F0BB1E4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55719" y="781877"/>
            <a:ext cx="3154018" cy="5926689"/>
          </a:xfrm>
          <a:prstGeom prst="rect">
            <a:avLst/>
          </a:prstGeom>
          <a:ln w="38100">
            <a:solidFill>
              <a:srgbClr val="0070C0"/>
            </a:solidFill>
          </a:ln>
          <a:effectLst>
            <a:outerShdw blurRad="292100" dist="139700" dir="2700000" algn="tl" rotWithShape="0">
              <a:srgbClr val="333333">
                <a:alpha val="65000"/>
              </a:srgbClr>
            </a:outerShdw>
          </a:effectLst>
        </p:spPr>
      </p:pic>
      <p:pic>
        <p:nvPicPr>
          <p:cNvPr id="5" name="IMG_0353">
            <a:hlinkClick r:id="" action="ppaction://media"/>
            <a:extLst>
              <a:ext uri="{FF2B5EF4-FFF2-40B4-BE49-F238E27FC236}">
                <a16:creationId xmlns:a16="http://schemas.microsoft.com/office/drawing/2014/main" id="{642CE844-9FF0-43E9-9D5D-C62B2B5303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55118" y="781876"/>
            <a:ext cx="3337022" cy="5926689"/>
          </a:xfrm>
          <a:prstGeom prst="rect">
            <a:avLst/>
          </a:prstGeom>
          <a:ln w="38100">
            <a:solidFill>
              <a:srgbClr val="0070C0"/>
            </a:solid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8CE7F15-248F-43E7-9F96-9C9372EB4440}"/>
              </a:ext>
            </a:extLst>
          </p:cNvPr>
          <p:cNvSpPr/>
          <p:nvPr/>
        </p:nvSpPr>
        <p:spPr>
          <a:xfrm>
            <a:off x="10163610" y="3224252"/>
            <a:ext cx="928459" cy="369332"/>
          </a:xfrm>
          <a:prstGeom prst="rect">
            <a:avLst/>
          </a:prstGeom>
        </p:spPr>
        <p:txBody>
          <a:bodyPr wrap="none">
            <a:spAutoFit/>
          </a:bodyPr>
          <a:lstStyle/>
          <a:p>
            <a:r>
              <a:rPr lang="en-US" b="0" i="0" dirty="0">
                <a:solidFill>
                  <a:schemeClr val="bg1"/>
                </a:solidFill>
                <a:effectLst/>
                <a:latin typeface="Roboto"/>
              </a:rPr>
              <a:t>Pepper</a:t>
            </a:r>
          </a:p>
        </p:txBody>
      </p:sp>
      <p:sp>
        <p:nvSpPr>
          <p:cNvPr id="8" name="Rectangle 7">
            <a:extLst>
              <a:ext uri="{FF2B5EF4-FFF2-40B4-BE49-F238E27FC236}">
                <a16:creationId xmlns:a16="http://schemas.microsoft.com/office/drawing/2014/main" id="{6A3BF674-742A-4A21-9CD1-9882DE56731C}"/>
              </a:ext>
            </a:extLst>
          </p:cNvPr>
          <p:cNvSpPr/>
          <p:nvPr/>
        </p:nvSpPr>
        <p:spPr>
          <a:xfrm>
            <a:off x="1546108" y="3244334"/>
            <a:ext cx="851515" cy="369332"/>
          </a:xfrm>
          <a:prstGeom prst="rect">
            <a:avLst/>
          </a:prstGeom>
        </p:spPr>
        <p:txBody>
          <a:bodyPr wrap="none">
            <a:spAutoFit/>
          </a:bodyPr>
          <a:lstStyle/>
          <a:p>
            <a:r>
              <a:rPr lang="en-US" dirty="0">
                <a:solidFill>
                  <a:schemeClr val="bg1"/>
                </a:solidFill>
                <a:latin typeface="Roboto"/>
              </a:rPr>
              <a:t>Geeky</a:t>
            </a:r>
            <a:endParaRPr lang="en-US" b="0" i="0" dirty="0">
              <a:solidFill>
                <a:schemeClr val="bg1"/>
              </a:solidFill>
              <a:effectLst/>
              <a:latin typeface="Roboto"/>
            </a:endParaRPr>
          </a:p>
        </p:txBody>
      </p:sp>
      <p:pic>
        <p:nvPicPr>
          <p:cNvPr id="9" name="Picture 8">
            <a:extLst>
              <a:ext uri="{FF2B5EF4-FFF2-40B4-BE49-F238E27FC236}">
                <a16:creationId xmlns:a16="http://schemas.microsoft.com/office/drawing/2014/main" id="{BA257B1F-DC3F-4136-80D2-432F5B26B5D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10" name="Subtitle 2">
            <a:extLst>
              <a:ext uri="{FF2B5EF4-FFF2-40B4-BE49-F238E27FC236}">
                <a16:creationId xmlns:a16="http://schemas.microsoft.com/office/drawing/2014/main" id="{6B038EFD-33FB-441A-962C-6EEDCB2E6B31}"/>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7524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F0B266-5130-4FF3-BF2B-C034F2886BCB}"/>
              </a:ext>
            </a:extLst>
          </p:cNvPr>
          <p:cNvSpPr>
            <a:spLocks noGrp="1"/>
          </p:cNvSpPr>
          <p:nvPr>
            <p:ph type="title"/>
          </p:nvPr>
        </p:nvSpPr>
        <p:spPr>
          <a:xfrm>
            <a:off x="0" y="0"/>
            <a:ext cx="12192000" cy="781878"/>
          </a:xfrm>
        </p:spPr>
        <p:txBody>
          <a:bodyPr/>
          <a:lstStyle/>
          <a:p>
            <a:pPr algn="ctr"/>
            <a:r>
              <a:rPr lang="en-US" dirty="0">
                <a:solidFill>
                  <a:schemeClr val="bg1"/>
                </a:solidFill>
              </a:rPr>
              <a:t>Line Follower</a:t>
            </a:r>
          </a:p>
        </p:txBody>
      </p:sp>
      <p:pic>
        <p:nvPicPr>
          <p:cNvPr id="2" name="Line Follower">
            <a:hlinkClick r:id="" action="ppaction://media"/>
            <a:extLst>
              <a:ext uri="{FF2B5EF4-FFF2-40B4-BE49-F238E27FC236}">
                <a16:creationId xmlns:a16="http://schemas.microsoft.com/office/drawing/2014/main" id="{11751B77-F8EF-4D84-ACA6-D38467C2AB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52730" y="781878"/>
            <a:ext cx="3319670" cy="6035764"/>
          </a:xfrm>
          <a:prstGeom prst="rect">
            <a:avLst/>
          </a:prstGeom>
          <a:ln w="38100">
            <a:solidFill>
              <a:srgbClr val="0070C0"/>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0489F5C-89DE-4D27-BABC-EFD50EDBDD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30933" y="83534"/>
            <a:ext cx="950534" cy="848139"/>
          </a:xfrm>
          <a:prstGeom prst="rect">
            <a:avLst/>
          </a:prstGeom>
        </p:spPr>
      </p:pic>
      <p:sp>
        <p:nvSpPr>
          <p:cNvPr id="6" name="Subtitle 2">
            <a:extLst>
              <a:ext uri="{FF2B5EF4-FFF2-40B4-BE49-F238E27FC236}">
                <a16:creationId xmlns:a16="http://schemas.microsoft.com/office/drawing/2014/main" id="{FD375776-06A6-4C05-8D6F-3212812F4A11}"/>
              </a:ext>
            </a:extLst>
          </p:cNvPr>
          <p:cNvSpPr txBox="1">
            <a:spLocks/>
          </p:cNvSpPr>
          <p:nvPr/>
        </p:nvSpPr>
        <p:spPr>
          <a:xfrm>
            <a:off x="10555357" y="931673"/>
            <a:ext cx="1901687" cy="38137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92D050"/>
                </a:solidFill>
              </a:rPr>
              <a:t>IoT Geeks</a:t>
            </a:r>
          </a:p>
        </p:txBody>
      </p:sp>
    </p:spTree>
    <p:extLst>
      <p:ext uri="{BB962C8B-B14F-4D97-AF65-F5344CB8AC3E}">
        <p14:creationId xmlns:p14="http://schemas.microsoft.com/office/powerpoint/2010/main" val="270944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330</TotalTime>
  <Words>242</Words>
  <Application>Microsoft Office PowerPoint</Application>
  <PresentationFormat>Widescreen</PresentationFormat>
  <Paragraphs>58</Paragraphs>
  <Slides>13</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Roboto</vt:lpstr>
      <vt:lpstr>Office Theme</vt:lpstr>
      <vt:lpstr>Happy Engineers Day! - Robotics Keynote</vt:lpstr>
      <vt:lpstr>Agenda</vt:lpstr>
      <vt:lpstr>Overview</vt:lpstr>
      <vt:lpstr>Type of Robots</vt:lpstr>
      <vt:lpstr>Industries / Applications</vt:lpstr>
      <vt:lpstr>Spot the Self-Balancing Robots</vt:lpstr>
      <vt:lpstr>Lego Robots</vt:lpstr>
      <vt:lpstr>Humanoid</vt:lpstr>
      <vt:lpstr>Line Follower</vt:lpstr>
      <vt:lpstr>Obstacle Detector</vt:lpstr>
      <vt:lpstr>Self-Balancing Chimp</vt:lpstr>
      <vt:lpstr>Self-Balancing Autonomous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It Yourself (DIY) Self-Balancing Robot</dc:title>
  <dc:creator>Durga</dc:creator>
  <cp:lastModifiedBy>Durga</cp:lastModifiedBy>
  <cp:revision>34</cp:revision>
  <dcterms:created xsi:type="dcterms:W3CDTF">2019-09-15T08:50:35Z</dcterms:created>
  <dcterms:modified xsi:type="dcterms:W3CDTF">2019-09-15T14:24:44Z</dcterms:modified>
</cp:coreProperties>
</file>